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66" r:id="rId13"/>
    <p:sldId id="267" r:id="rId14"/>
    <p:sldId id="268" r:id="rId15"/>
    <p:sldId id="281" r:id="rId16"/>
    <p:sldId id="269" r:id="rId17"/>
    <p:sldId id="270" r:id="rId18"/>
    <p:sldId id="278" r:id="rId19"/>
    <p:sldId id="271" r:id="rId20"/>
    <p:sldId id="279" r:id="rId21"/>
    <p:sldId id="273" r:id="rId22"/>
    <p:sldId id="280" r:id="rId23"/>
    <p:sldId id="272" r:id="rId24"/>
    <p:sldId id="274" r:id="rId25"/>
    <p:sldId id="275" r:id="rId26"/>
    <p:sldId id="276" r:id="rId27"/>
    <p:sldId id="277" r:id="rId28"/>
    <p:sldId id="283" r:id="rId29"/>
    <p:sldId id="284" r:id="rId30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32"/>
      <p:bold r:id="rId33"/>
    </p:embeddedFont>
    <p:embeddedFont>
      <p:font typeface="Abhaya Libre" panose="02020500000000000000" charset="0"/>
      <p:regular r:id="rId34"/>
      <p:bold r:id="rId35"/>
    </p:embeddedFont>
    <p:embeddedFont>
      <p:font typeface="Abhaya Libre Medium" panose="02020500000000000000" charset="0"/>
      <p:regular r:id="rId36"/>
      <p:bold r:id="rId37"/>
    </p:embeddedFont>
    <p:embeddedFont>
      <p:font typeface="Cambria Math" panose="02040503050406030204" pitchFamily="18" charset="0"/>
      <p:regular r:id="rId38"/>
    </p:embeddedFont>
    <p:embeddedFont>
      <p:font typeface="Courier Prime" panose="02020500000000000000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lqJ6l0GLycFVdc/QxOfOvLngP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4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93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599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寫信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貼上連結後送出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取得歌曲連結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 sz="11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點選連結後進入youtube聆聽歌曲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23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 sz="11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可在信件紀錄中查詢歷史紀錄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931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 sz="11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可在信件紀錄中查詢歷史紀錄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22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zh-TW" sz="11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情緒圖分布中可查詢情緒分布狀態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5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1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Academia Aesthetics School Center Infographics by Slidesgo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4"/>
          <p:cNvGrpSpPr/>
          <p:nvPr/>
        </p:nvGrpSpPr>
        <p:grpSpPr>
          <a:xfrm>
            <a:off x="114900" y="114900"/>
            <a:ext cx="8914200" cy="4913800"/>
            <a:chOff x="114900" y="114900"/>
            <a:chExt cx="8914200" cy="4913800"/>
          </a:xfrm>
        </p:grpSpPr>
        <p:sp>
          <p:nvSpPr>
            <p:cNvPr id="12" name="Google Shape;12;p24"/>
            <p:cNvSpPr/>
            <p:nvPr/>
          </p:nvSpPr>
          <p:spPr>
            <a:xfrm>
              <a:off x="413400" y="417000"/>
              <a:ext cx="8317200" cy="4309500"/>
            </a:xfrm>
            <a:prstGeom prst="rect">
              <a:avLst/>
            </a:prstGeom>
            <a:noFill/>
            <a:ln w="28575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4"/>
            <p:cNvSpPr/>
            <p:nvPr/>
          </p:nvSpPr>
          <p:spPr>
            <a:xfrm>
              <a:off x="587700" y="587700"/>
              <a:ext cx="7968600" cy="3968100"/>
            </a:xfrm>
            <a:prstGeom prst="rect">
              <a:avLst/>
            </a:prstGeom>
            <a:noFill/>
            <a:ln w="19050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4"/>
            <p:cNvSpPr/>
            <p:nvPr/>
          </p:nvSpPr>
          <p:spPr>
            <a:xfrm>
              <a:off x="1149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4"/>
            <p:cNvSpPr/>
            <p:nvPr/>
          </p:nvSpPr>
          <p:spPr>
            <a:xfrm>
              <a:off x="88455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1149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4"/>
            <p:cNvSpPr/>
            <p:nvPr/>
          </p:nvSpPr>
          <p:spPr>
            <a:xfrm>
              <a:off x="88455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5"/>
          <p:cNvGrpSpPr/>
          <p:nvPr/>
        </p:nvGrpSpPr>
        <p:grpSpPr>
          <a:xfrm>
            <a:off x="114900" y="114900"/>
            <a:ext cx="8914200" cy="4913800"/>
            <a:chOff x="114900" y="114900"/>
            <a:chExt cx="8914200" cy="4913800"/>
          </a:xfrm>
        </p:grpSpPr>
        <p:sp>
          <p:nvSpPr>
            <p:cNvPr id="20" name="Google Shape;20;p25"/>
            <p:cNvSpPr/>
            <p:nvPr/>
          </p:nvSpPr>
          <p:spPr>
            <a:xfrm>
              <a:off x="413400" y="417000"/>
              <a:ext cx="8317200" cy="4309500"/>
            </a:xfrm>
            <a:prstGeom prst="rect">
              <a:avLst/>
            </a:prstGeom>
            <a:noFill/>
            <a:ln w="28575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587700" y="587700"/>
              <a:ext cx="7968600" cy="3968100"/>
            </a:xfrm>
            <a:prstGeom prst="rect">
              <a:avLst/>
            </a:prstGeom>
            <a:noFill/>
            <a:ln w="19050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1149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88455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1149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88455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713100" y="1628775"/>
            <a:ext cx="77178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Abhaya Libre"/>
              <a:buNone/>
              <a:defRPr sz="3500" b="0" i="0" u="none" strike="noStrike" cap="none">
                <a:solidFill>
                  <a:schemeClr val="accent4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 b="0" i="0" u="none" strike="noStrike" cap="none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914359" y="1625072"/>
            <a:ext cx="4021632" cy="25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2800" b="1">
                <a:latin typeface="Microsoft JhengHei"/>
                <a:ea typeface="Microsoft JhengHei"/>
                <a:cs typeface="Microsoft JhengHei"/>
                <a:sym typeface="Microsoft JhengHei"/>
              </a:rPr>
              <a:t>第111202組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組長:11036037林詩蓉</a:t>
            </a:r>
            <a:b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  組員:11036008陳姵蓉</a:t>
            </a:r>
            <a:b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           11036015陳韋辰</a:t>
            </a:r>
            <a:b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           11036016白皓云</a:t>
            </a:r>
            <a:b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           11136006廖暄毓</a:t>
            </a:r>
            <a:b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b="1">
                <a:latin typeface="Microsoft JhengHei"/>
                <a:ea typeface="Microsoft JhengHei"/>
                <a:cs typeface="Microsoft JhengHei"/>
                <a:sym typeface="Microsoft JhengHei"/>
              </a:rPr>
              <a:t>      指導老師:楊進雄老師</a:t>
            </a:r>
            <a:endParaRPr sz="2000" b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5" name="Google Shape;65;p1"/>
          <p:cNvGrpSpPr/>
          <p:nvPr/>
        </p:nvGrpSpPr>
        <p:grpSpPr>
          <a:xfrm rot="1039048" flipH="1">
            <a:off x="7687309" y="2996801"/>
            <a:ext cx="676713" cy="1505874"/>
            <a:chOff x="3195375" y="670975"/>
            <a:chExt cx="893675" cy="1988675"/>
          </a:xfrm>
        </p:grpSpPr>
        <p:sp>
          <p:nvSpPr>
            <p:cNvPr id="66" name="Google Shape;66;p1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"/>
          <p:cNvGrpSpPr/>
          <p:nvPr/>
        </p:nvGrpSpPr>
        <p:grpSpPr>
          <a:xfrm rot="-792817">
            <a:off x="412447" y="2913875"/>
            <a:ext cx="415376" cy="766246"/>
            <a:chOff x="61663" y="1977920"/>
            <a:chExt cx="415344" cy="766187"/>
          </a:xfrm>
        </p:grpSpPr>
        <p:sp>
          <p:nvSpPr>
            <p:cNvPr id="145" name="Google Shape;145;p1"/>
            <p:cNvSpPr/>
            <p:nvPr/>
          </p:nvSpPr>
          <p:spPr>
            <a:xfrm rot="-1201159">
              <a:off x="215461" y="2022749"/>
              <a:ext cx="86712" cy="728525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 rot="-1201506">
              <a:off x="365276" y="2474106"/>
              <a:ext cx="64677" cy="193012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 rot="-1201159">
              <a:off x="111195" y="1988142"/>
              <a:ext cx="70453" cy="60818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 rot="-1201159">
              <a:off x="136792" y="2068428"/>
              <a:ext cx="47303" cy="77513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 rot="-1201159">
              <a:off x="73549" y="1992241"/>
              <a:ext cx="43687" cy="77153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 rot="-1201159">
              <a:off x="101405" y="2094491"/>
              <a:ext cx="43971" cy="77229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 rot="-1201159">
              <a:off x="151781" y="2132990"/>
              <a:ext cx="70623" cy="60742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 rot="-1201159">
              <a:off x="180217" y="2195517"/>
              <a:ext cx="47208" cy="77551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 rot="-1201159">
              <a:off x="114762" y="2139878"/>
              <a:ext cx="43801" cy="76964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 rot="-1201159">
              <a:off x="144897" y="2221383"/>
              <a:ext cx="43801" cy="77153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 rot="-1201159">
              <a:off x="240783" y="2326306"/>
              <a:ext cx="64093" cy="66023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 rot="-1201159">
              <a:off x="294948" y="2386419"/>
              <a:ext cx="40716" cy="807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 rot="-1201159">
              <a:off x="196443" y="2335673"/>
              <a:ext cx="50615" cy="73008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 rot="-1201159">
              <a:off x="250653" y="2406715"/>
              <a:ext cx="50634" cy="73273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 rot="-1201159">
              <a:off x="379870" y="2428424"/>
              <a:ext cx="94246" cy="33523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 rot="-1201159">
              <a:off x="368049" y="2504617"/>
              <a:ext cx="74352" cy="56957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 rot="-1201159">
              <a:off x="363312" y="2396528"/>
              <a:ext cx="29150" cy="85804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 rot="-1201159">
              <a:off x="351570" y="2489006"/>
              <a:ext cx="29131" cy="85880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8007" y="1159160"/>
            <a:ext cx="2587747" cy="258774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"/>
          <p:cNvSpPr txBox="1"/>
          <p:nvPr/>
        </p:nvSpPr>
        <p:spPr>
          <a:xfrm>
            <a:off x="664739" y="363569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Abhaya Libre"/>
              <a:buNone/>
            </a:pPr>
            <a:r>
              <a:rPr lang="zh-TW" sz="36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文章情緒分析</a:t>
            </a:r>
            <a:endParaRPr sz="35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01" name="Google Shape;701;p10"/>
          <p:cNvSpPr txBox="1"/>
          <p:nvPr/>
        </p:nvSpPr>
        <p:spPr>
          <a:xfrm>
            <a:off x="3665161" y="2187974"/>
            <a:ext cx="2412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TFIDF算法</a:t>
            </a:r>
            <a:endParaRPr sz="36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12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(term frequency–inverse document frequency)</a:t>
            </a:r>
            <a:endParaRPr sz="1200" b="1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2" name="Google Shape;7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62" y="1418140"/>
            <a:ext cx="17811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514" y="3727187"/>
            <a:ext cx="878211" cy="87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223" y="2570746"/>
            <a:ext cx="878211" cy="878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p10"/>
          <p:cNvCxnSpPr>
            <a:stCxn id="702" idx="3"/>
            <a:endCxn id="701" idx="1"/>
          </p:cNvCxnSpPr>
          <p:nvPr/>
        </p:nvCxnSpPr>
        <p:spPr>
          <a:xfrm>
            <a:off x="1935037" y="1656265"/>
            <a:ext cx="1730100" cy="7962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6" name="Google Shape;706;p10"/>
          <p:cNvCxnSpPr/>
          <p:nvPr/>
        </p:nvCxnSpPr>
        <p:spPr>
          <a:xfrm rot="10800000" flipH="1">
            <a:off x="1683850" y="2866075"/>
            <a:ext cx="2030400" cy="416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7" name="Google Shape;707;p10"/>
          <p:cNvSpPr txBox="1"/>
          <p:nvPr/>
        </p:nvSpPr>
        <p:spPr>
          <a:xfrm>
            <a:off x="2638124" y="1656275"/>
            <a:ext cx="9561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歌曲</a:t>
            </a:r>
            <a:endParaRPr sz="14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08" name="Google Shape;708;p10"/>
          <p:cNvSpPr txBox="1"/>
          <p:nvPr/>
        </p:nvSpPr>
        <p:spPr>
          <a:xfrm>
            <a:off x="2271892" y="3206589"/>
            <a:ext cx="1590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傳送連結</a:t>
            </a:r>
            <a:endParaRPr sz="1800" b="1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2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12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爬蟲文章內容</a:t>
            </a:r>
            <a:r>
              <a:rPr lang="zh-TW" sz="12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8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709" name="Google Shape;709;p10"/>
          <p:cNvGrpSpPr/>
          <p:nvPr/>
        </p:nvGrpSpPr>
        <p:grpSpPr>
          <a:xfrm>
            <a:off x="7435944" y="1569840"/>
            <a:ext cx="1616573" cy="1712924"/>
            <a:chOff x="6767507" y="3200031"/>
            <a:chExt cx="1616573" cy="1712924"/>
          </a:xfrm>
        </p:grpSpPr>
        <p:pic>
          <p:nvPicPr>
            <p:cNvPr id="710" name="Google Shape;710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223" y="3200031"/>
              <a:ext cx="1425272" cy="1425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10"/>
            <p:cNvSpPr txBox="1"/>
            <p:nvPr/>
          </p:nvSpPr>
          <p:spPr>
            <a:xfrm>
              <a:off x="6767507" y="4383755"/>
              <a:ext cx="1616573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Youtube API</a:t>
              </a:r>
              <a:endParaRPr sz="18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712" name="Google Shape;712;p10"/>
          <p:cNvCxnSpPr/>
          <p:nvPr/>
        </p:nvCxnSpPr>
        <p:spPr>
          <a:xfrm>
            <a:off x="6077132" y="2445324"/>
            <a:ext cx="1243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3" name="Google Shape;713;p10"/>
          <p:cNvSpPr txBox="1"/>
          <p:nvPr/>
        </p:nvSpPr>
        <p:spPr>
          <a:xfrm>
            <a:off x="6078863" y="1967899"/>
            <a:ext cx="11301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傳送歌名</a:t>
            </a:r>
            <a:endParaRPr sz="14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714" name="Google Shape;714;p10"/>
          <p:cNvCxnSpPr/>
          <p:nvPr/>
        </p:nvCxnSpPr>
        <p:spPr>
          <a:xfrm rot="10800000" flipH="1">
            <a:off x="6544350" y="2815900"/>
            <a:ext cx="891600" cy="827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715" name="Google Shape;715;p10"/>
          <p:cNvSpPr txBox="1"/>
          <p:nvPr/>
        </p:nvSpPr>
        <p:spPr>
          <a:xfrm>
            <a:off x="6931832" y="3371131"/>
            <a:ext cx="11301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傳送連結</a:t>
            </a:r>
            <a:endParaRPr sz="1400" b="1" i="0" u="none" strike="noStrike" cap="none" dirty="0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716" name="Google Shape;716;p10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pic>
        <p:nvPicPr>
          <p:cNvPr id="717" name="Google Shape;71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4186" y="3573517"/>
            <a:ext cx="1428571" cy="13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5B1E266-ABF7-579C-7B36-3034BDFE0F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171" y="1625913"/>
            <a:ext cx="1220552" cy="657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1" grpId="0"/>
      <p:bldP spid="707" grpId="0"/>
      <p:bldP spid="708" grpId="0"/>
      <p:bldP spid="713" grpId="0"/>
      <p:bldP spid="7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"/>
          <p:cNvSpPr txBox="1"/>
          <p:nvPr/>
        </p:nvSpPr>
        <p:spPr>
          <a:xfrm>
            <a:off x="713100" y="355885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accent4"/>
              </a:buClr>
              <a:buSzPts val="3500"/>
            </a:pPr>
            <a:r>
              <a:rPr lang="en-US" altLang="zh-TW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TFIDF</a:t>
            </a:r>
            <a:r>
              <a:rPr lang="zh-TW" altLang="en-US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算法</a:t>
            </a:r>
          </a:p>
        </p:txBody>
      </p:sp>
      <p:sp>
        <p:nvSpPr>
          <p:cNvPr id="21" name="Google Shape;691;p9">
            <a:extLst>
              <a:ext uri="{FF2B5EF4-FFF2-40B4-BE49-F238E27FC236}">
                <a16:creationId xmlns:a16="http://schemas.microsoft.com/office/drawing/2014/main" id="{E68C299C-DC51-4C28-AB52-48FA03692D0A}"/>
              </a:ext>
            </a:extLst>
          </p:cNvPr>
          <p:cNvSpPr txBox="1"/>
          <p:nvPr/>
        </p:nvSpPr>
        <p:spPr>
          <a:xfrm>
            <a:off x="1018071" y="1324649"/>
            <a:ext cx="6231878" cy="6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全名為</a:t>
            </a:r>
            <a:r>
              <a:rPr lang="en-US" altLang="zh-TW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term frequency–inverse</a:t>
            </a:r>
            <a:r>
              <a:rPr lang="zh-TW" altLang="en-US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document frequency</a:t>
            </a:r>
          </a:p>
        </p:txBody>
      </p:sp>
      <p:sp>
        <p:nvSpPr>
          <p:cNvPr id="22" name="Google Shape;691;p9">
            <a:extLst>
              <a:ext uri="{FF2B5EF4-FFF2-40B4-BE49-F238E27FC236}">
                <a16:creationId xmlns:a16="http://schemas.microsoft.com/office/drawing/2014/main" id="{7C72E429-6AD8-4DB7-8761-736AF841F10D}"/>
              </a:ext>
            </a:extLst>
          </p:cNvPr>
          <p:cNvSpPr txBox="1"/>
          <p:nvPr/>
        </p:nvSpPr>
        <p:spPr>
          <a:xfrm>
            <a:off x="1018070" y="2571750"/>
            <a:ext cx="6712067" cy="133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TF(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詞頻</a:t>
            </a: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):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每個詞在文章中出現的次數頻率</a:t>
            </a:r>
            <a:endParaRPr lang="en-US" altLang="zh-TW"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Courier Prime"/>
              <a:sym typeface="Microsoft JhengHei"/>
            </a:endParaRPr>
          </a:p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endParaRPr lang="en-US" altLang="zh-TW" sz="1800" b="1" dirty="0">
              <a:solidFill>
                <a:schemeClr val="accent4"/>
              </a:solidFill>
              <a:latin typeface="Microsoft JhengHei"/>
              <a:ea typeface="Microsoft JhengHei"/>
              <a:cs typeface="Courier Prime"/>
              <a:sym typeface="Microsoft JhengHei"/>
            </a:endParaRPr>
          </a:p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zh-TW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IDF(</a:t>
            </a:r>
            <a:r>
              <a:rPr lang="zh-TW" altLang="en-US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逆向檔案頻率</a:t>
            </a:r>
            <a:r>
              <a:rPr lang="en-US" altLang="zh-TW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):</a:t>
            </a:r>
            <a:r>
              <a:rPr lang="zh-TW" altLang="en-US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不具重要性的詞在所有文章的出現頻率，頻率越高越沒有代表性</a:t>
            </a:r>
            <a:endParaRPr lang="en-US" altLang="zh-TW"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Courier Prime"/>
              <a:sym typeface="Microsoft JhengHei"/>
            </a:endParaRPr>
          </a:p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3" name="Google Shape;691;p9">
            <a:extLst>
              <a:ext uri="{FF2B5EF4-FFF2-40B4-BE49-F238E27FC236}">
                <a16:creationId xmlns:a16="http://schemas.microsoft.com/office/drawing/2014/main" id="{EAFCCCFD-774B-4DB8-8480-4BE3933A507C}"/>
              </a:ext>
            </a:extLst>
          </p:cNvPr>
          <p:cNvSpPr txBox="1"/>
          <p:nvPr/>
        </p:nvSpPr>
        <p:spPr>
          <a:xfrm>
            <a:off x="1018071" y="1980803"/>
            <a:ext cx="6712066" cy="56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15000"/>
              </a:lnSpc>
              <a:buSzPts val="1800"/>
              <a:buFont typeface="Arial" panose="020B0604020202020204" pitchFamily="34" charset="0"/>
              <a:buChar char="•"/>
            </a:pP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TFIDF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 </a:t>
            </a: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=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 </a:t>
            </a: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TF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 * </a:t>
            </a:r>
            <a:r>
              <a:rPr lang="en-US" alt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IDF</a:t>
            </a:r>
            <a:r>
              <a:rPr lang="zh-TW" altLang="en-US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，藉由此數值找出文章和歌詞之間</a:t>
            </a:r>
            <a:r>
              <a:rPr lang="zh-TW" altLang="en-US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Courier Prime"/>
                <a:sym typeface="Microsoft JhengHei"/>
              </a:rPr>
              <a:t>的合適度</a:t>
            </a:r>
            <a:endParaRPr lang="en-US" altLang="zh-TW"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Courier Prime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5998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11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723" name="Google Shape;723;p11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11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11"/>
          <p:cNvGrpSpPr/>
          <p:nvPr/>
        </p:nvGrpSpPr>
        <p:grpSpPr>
          <a:xfrm rot="-900108" flipH="1">
            <a:off x="774508" y="3020423"/>
            <a:ext cx="704623" cy="1482525"/>
            <a:chOff x="4109792" y="2076049"/>
            <a:chExt cx="772190" cy="1624685"/>
          </a:xfrm>
        </p:grpSpPr>
        <p:sp>
          <p:nvSpPr>
            <p:cNvPr id="803" name="Google Shape;803;p11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6" name="Google Shape;856;p11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1"/>
          <p:cNvSpPr txBox="1"/>
          <p:nvPr/>
        </p:nvSpPr>
        <p:spPr>
          <a:xfrm>
            <a:off x="1635099" y="1571977"/>
            <a:ext cx="559255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04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系統介面與操作</a:t>
            </a:r>
            <a:endParaRPr/>
          </a:p>
        </p:txBody>
      </p:sp>
      <p:sp>
        <p:nvSpPr>
          <p:cNvPr id="858" name="Google Shape;858;p11"/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報告人:廖暄毓</a:t>
            </a:r>
            <a:endParaRPr/>
          </a:p>
        </p:txBody>
      </p:sp>
      <p:sp>
        <p:nvSpPr>
          <p:cNvPr id="859" name="Google Shape;859;p11"/>
          <p:cNvSpPr txBox="1"/>
          <p:nvPr/>
        </p:nvSpPr>
        <p:spPr>
          <a:xfrm>
            <a:off x="4412163" y="4754404"/>
            <a:ext cx="3845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019" y="447750"/>
            <a:ext cx="7368981" cy="4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"/>
          <p:cNvSpPr txBox="1"/>
          <p:nvPr/>
        </p:nvSpPr>
        <p:spPr>
          <a:xfrm>
            <a:off x="146936" y="2248585"/>
            <a:ext cx="14743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019" y="447750"/>
            <a:ext cx="7368981" cy="4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3"/>
          <p:cNvSpPr/>
          <p:nvPr/>
        </p:nvSpPr>
        <p:spPr>
          <a:xfrm>
            <a:off x="5486400" y="1229445"/>
            <a:ext cx="2382050" cy="205932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3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3"/>
          <p:cNvSpPr txBox="1"/>
          <p:nvPr/>
        </p:nvSpPr>
        <p:spPr>
          <a:xfrm>
            <a:off x="146936" y="1694587"/>
            <a:ext cx="147439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endParaRPr sz="36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3"/>
          <p:cNvSpPr txBox="1"/>
          <p:nvPr/>
        </p:nvSpPr>
        <p:spPr>
          <a:xfrm>
            <a:off x="146936" y="1694587"/>
            <a:ext cx="147439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endParaRPr sz="36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76" name="Google Shape;876;p13"/>
          <p:cNvPicPr preferRelativeResize="0"/>
          <p:nvPr/>
        </p:nvPicPr>
        <p:blipFill rotWithShape="1">
          <a:blip r:embed="rId3">
            <a:alphaModFix/>
          </a:blip>
          <a:srcRect r="1389"/>
          <a:stretch/>
        </p:blipFill>
        <p:spPr>
          <a:xfrm>
            <a:off x="1755281" y="651645"/>
            <a:ext cx="7388719" cy="384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0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4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個人天地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3" name="Google Shape;8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042" y="447750"/>
            <a:ext cx="7383958" cy="4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76AC6FA-33E9-31ED-B8AF-0624D847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" r="12580"/>
          <a:stretch/>
        </p:blipFill>
        <p:spPr>
          <a:xfrm>
            <a:off x="1447516" y="499197"/>
            <a:ext cx="7399212" cy="4142928"/>
          </a:xfrm>
          <a:prstGeom prst="rect">
            <a:avLst/>
          </a:prstGeom>
        </p:spPr>
      </p:pic>
      <p:grpSp>
        <p:nvGrpSpPr>
          <p:cNvPr id="892" name="Google Shape;892;p15"/>
          <p:cNvGrpSpPr/>
          <p:nvPr/>
        </p:nvGrpSpPr>
        <p:grpSpPr>
          <a:xfrm>
            <a:off x="1447516" y="577839"/>
            <a:ext cx="7460278" cy="3985643"/>
            <a:chOff x="1688719" y="960503"/>
            <a:chExt cx="7542493" cy="2804674"/>
          </a:xfrm>
        </p:grpSpPr>
        <p:pic>
          <p:nvPicPr>
            <p:cNvPr id="893" name="Google Shape;893;p15"/>
            <p:cNvPicPr preferRelativeResize="0"/>
            <p:nvPr/>
          </p:nvPicPr>
          <p:blipFill rotWithShape="1">
            <a:blip r:embed="rId4">
              <a:alphaModFix/>
            </a:blip>
            <a:srcRect t="27769" r="1199" b="6800"/>
            <a:stretch/>
          </p:blipFill>
          <p:spPr>
            <a:xfrm>
              <a:off x="1688719" y="960503"/>
              <a:ext cx="7542493" cy="2804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15"/>
            <p:cNvSpPr/>
            <p:nvPr/>
          </p:nvSpPr>
          <p:spPr>
            <a:xfrm>
              <a:off x="4333795" y="3204242"/>
              <a:ext cx="2213002" cy="24588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5" name="Google Shape;89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7516" y="484806"/>
            <a:ext cx="7782015" cy="42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1FFC335-E0D1-FDEC-9EAB-5C7BDF2D2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3722" y="460984"/>
            <a:ext cx="7460278" cy="4293420"/>
          </a:xfrm>
          <a:prstGeom prst="rect">
            <a:avLst/>
          </a:prstGeom>
        </p:spPr>
      </p:pic>
      <p:sp>
        <p:nvSpPr>
          <p:cNvPr id="888" name="Google Shape;888;p15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5"/>
          <p:cNvSpPr txBox="1"/>
          <p:nvPr/>
        </p:nvSpPr>
        <p:spPr>
          <a:xfrm>
            <a:off x="146936" y="2248585"/>
            <a:ext cx="14743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寫信</a:t>
            </a:r>
            <a:endParaRPr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4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個人天地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3" name="Google Shape;8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042" y="447750"/>
            <a:ext cx="7383958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0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6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6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信件記錄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2" name="Google Shape;902;p16"/>
          <p:cNvPicPr preferRelativeResize="0"/>
          <p:nvPr/>
        </p:nvPicPr>
        <p:blipFill rotWithShape="1">
          <a:blip r:embed="rId3">
            <a:alphaModFix/>
          </a:blip>
          <a:srcRect l="2509" t="229" r="2289" b="-229"/>
          <a:stretch/>
        </p:blipFill>
        <p:spPr>
          <a:xfrm>
            <a:off x="1741256" y="720936"/>
            <a:ext cx="7402744" cy="370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776216" y="504852"/>
            <a:ext cx="7717800" cy="721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0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sz="40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2415487" y="2029308"/>
            <a:ext cx="1764988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Microsoft JhengHei"/>
                <a:ea typeface="Microsoft JhengHei"/>
                <a:sym typeface="Abhaya Libre"/>
              </a:rPr>
              <a:t>背景與動機</a:t>
            </a:r>
            <a:endParaRPr sz="2400" b="1" dirty="0">
              <a:solidFill>
                <a:schemeClr val="accent4"/>
              </a:solidFill>
              <a:latin typeface="Microsoft JhengHei"/>
              <a:ea typeface="Microsoft JhengHei"/>
              <a:sym typeface="Abhaya Libre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5005811" y="2041399"/>
            <a:ext cx="1580090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系統架構</a:t>
            </a:r>
            <a:endParaRPr sz="24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71" name="Google Shape;171;p2"/>
          <p:cNvGrpSpPr/>
          <p:nvPr/>
        </p:nvGrpSpPr>
        <p:grpSpPr>
          <a:xfrm>
            <a:off x="2893957" y="1283694"/>
            <a:ext cx="763795" cy="712013"/>
            <a:chOff x="1239548" y="2438050"/>
            <a:chExt cx="763800" cy="763800"/>
          </a:xfrm>
        </p:grpSpPr>
        <p:sp>
          <p:nvSpPr>
            <p:cNvPr id="172" name="Google Shape;172;p2"/>
            <p:cNvSpPr/>
            <p:nvPr/>
          </p:nvSpPr>
          <p:spPr>
            <a:xfrm>
              <a:off x="1239548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1325466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01</a:t>
              </a:r>
              <a:endParaRPr sz="3000" b="0" i="0" u="none" strike="noStrike" cap="none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174" name="Google Shape;174;p2"/>
          <p:cNvGrpSpPr/>
          <p:nvPr/>
        </p:nvGrpSpPr>
        <p:grpSpPr>
          <a:xfrm>
            <a:off x="5468554" y="1291099"/>
            <a:ext cx="763795" cy="712013"/>
            <a:chOff x="3206536" y="1456125"/>
            <a:chExt cx="763800" cy="763800"/>
          </a:xfrm>
        </p:grpSpPr>
        <p:sp>
          <p:nvSpPr>
            <p:cNvPr id="175" name="Google Shape;175;p2"/>
            <p:cNvSpPr/>
            <p:nvPr/>
          </p:nvSpPr>
          <p:spPr>
            <a:xfrm>
              <a:off x="3206536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 txBox="1"/>
            <p:nvPr/>
          </p:nvSpPr>
          <p:spPr>
            <a:xfrm>
              <a:off x="3292454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02</a:t>
              </a:r>
              <a:endParaRPr sz="3000" b="0" i="0" u="none" strike="noStrike" cap="none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sp>
        <p:nvSpPr>
          <p:cNvPr id="177" name="Google Shape;177;p2"/>
          <p:cNvSpPr txBox="1"/>
          <p:nvPr/>
        </p:nvSpPr>
        <p:spPr>
          <a:xfrm>
            <a:off x="1787633" y="3576398"/>
            <a:ext cx="1580090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sz="24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3753255" y="3576398"/>
            <a:ext cx="1756120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系統介面與操作</a:t>
            </a:r>
            <a:endParaRPr sz="24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5926604" y="3569116"/>
            <a:ext cx="1822432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系統目標與</a:t>
            </a:r>
            <a:endParaRPr sz="24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sz="24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0" name="Google Shape;180;p2"/>
          <p:cNvGrpSpPr/>
          <p:nvPr/>
        </p:nvGrpSpPr>
        <p:grpSpPr>
          <a:xfrm>
            <a:off x="4271796" y="2815862"/>
            <a:ext cx="763795" cy="712013"/>
            <a:chOff x="5173636" y="2438050"/>
            <a:chExt cx="763800" cy="763800"/>
          </a:xfrm>
        </p:grpSpPr>
        <p:sp>
          <p:nvSpPr>
            <p:cNvPr id="181" name="Google Shape;181;p2"/>
            <p:cNvSpPr/>
            <p:nvPr/>
          </p:nvSpPr>
          <p:spPr>
            <a:xfrm>
              <a:off x="5173636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5259554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04</a:t>
              </a:r>
              <a:endParaRPr sz="3000" b="0" i="0" u="none" strike="noStrike" cap="none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2250377" y="2815864"/>
            <a:ext cx="763795" cy="712013"/>
            <a:chOff x="3206536" y="1456125"/>
            <a:chExt cx="763800" cy="763800"/>
          </a:xfrm>
        </p:grpSpPr>
        <p:sp>
          <p:nvSpPr>
            <p:cNvPr id="184" name="Google Shape;184;p2"/>
            <p:cNvSpPr/>
            <p:nvPr/>
          </p:nvSpPr>
          <p:spPr>
            <a:xfrm>
              <a:off x="3206536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3292454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03</a:t>
              </a:r>
              <a:endParaRPr sz="3000" b="0" i="0" u="none" strike="noStrike" cap="none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186" name="Google Shape;186;p2"/>
          <p:cNvGrpSpPr/>
          <p:nvPr/>
        </p:nvGrpSpPr>
        <p:grpSpPr>
          <a:xfrm>
            <a:off x="6455955" y="2815862"/>
            <a:ext cx="763795" cy="712013"/>
            <a:chOff x="7140623" y="1456125"/>
            <a:chExt cx="763800" cy="763800"/>
          </a:xfrm>
        </p:grpSpPr>
        <p:sp>
          <p:nvSpPr>
            <p:cNvPr id="187" name="Google Shape;187;p2"/>
            <p:cNvSpPr/>
            <p:nvPr/>
          </p:nvSpPr>
          <p:spPr>
            <a:xfrm>
              <a:off x="7140623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 txBox="1"/>
            <p:nvPr/>
          </p:nvSpPr>
          <p:spPr>
            <a:xfrm>
              <a:off x="7226541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05</a:t>
              </a:r>
              <a:endParaRPr sz="3000" b="0" i="0" u="none" strike="noStrike" cap="none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sp>
        <p:nvSpPr>
          <p:cNvPr id="189" name="Google Shape;189;p2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7" grpId="0"/>
      <p:bldP spid="178" grpId="0"/>
      <p:bldP spid="17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4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個人天地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3" name="Google Shape;8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042" y="447750"/>
            <a:ext cx="7383958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8"/>
          <p:cNvSpPr txBox="1"/>
          <p:nvPr/>
        </p:nvSpPr>
        <p:spPr>
          <a:xfrm>
            <a:off x="4412163" y="4754404"/>
            <a:ext cx="46205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8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修改密碼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6" name="Google Shape;916;p18"/>
          <p:cNvPicPr preferRelativeResize="0"/>
          <p:nvPr/>
        </p:nvPicPr>
        <p:blipFill rotWithShape="1">
          <a:blip r:embed="rId3">
            <a:alphaModFix/>
          </a:blip>
          <a:srcRect l="5106" r="6897"/>
          <a:stretch/>
        </p:blipFill>
        <p:spPr>
          <a:xfrm>
            <a:off x="1741256" y="681077"/>
            <a:ext cx="7402744" cy="378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4"/>
          <p:cNvSpPr txBox="1"/>
          <p:nvPr/>
        </p:nvSpPr>
        <p:spPr>
          <a:xfrm>
            <a:off x="146936" y="1971586"/>
            <a:ext cx="14743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個人天地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3" name="Google Shape;8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042" y="447750"/>
            <a:ext cx="7383958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432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7"/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7"/>
          <p:cNvSpPr txBox="1"/>
          <p:nvPr/>
        </p:nvSpPr>
        <p:spPr>
          <a:xfrm>
            <a:off x="146936" y="1971586"/>
            <a:ext cx="159432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</a:t>
            </a:r>
            <a:endParaRPr sz="36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情緒圖</a:t>
            </a:r>
            <a:endParaRPr sz="18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09" name="Google Shape;9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56" y="947273"/>
            <a:ext cx="7097944" cy="3388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19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922" name="Google Shape;922;p19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19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1" name="Google Shape;1001;p19"/>
          <p:cNvGrpSpPr/>
          <p:nvPr/>
        </p:nvGrpSpPr>
        <p:grpSpPr>
          <a:xfrm rot="-900108" flipH="1">
            <a:off x="774508" y="3020423"/>
            <a:ext cx="704623" cy="1482525"/>
            <a:chOff x="4109792" y="2076049"/>
            <a:chExt cx="772190" cy="1624685"/>
          </a:xfrm>
        </p:grpSpPr>
        <p:sp>
          <p:nvSpPr>
            <p:cNvPr id="1002" name="Google Shape;1002;p19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9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5" name="Google Shape;1055;p19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9"/>
          <p:cNvSpPr txBox="1"/>
          <p:nvPr/>
        </p:nvSpPr>
        <p:spPr>
          <a:xfrm>
            <a:off x="1840029" y="934012"/>
            <a:ext cx="535536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系統目標與</a:t>
            </a:r>
            <a:endParaRPr sz="6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/>
          </a:p>
        </p:txBody>
      </p:sp>
      <p:sp>
        <p:nvSpPr>
          <p:cNvPr id="1057" name="Google Shape;1057;p19"/>
          <p:cNvSpPr txBox="1"/>
          <p:nvPr/>
        </p:nvSpPr>
        <p:spPr>
          <a:xfrm>
            <a:off x="6125147" y="4164605"/>
            <a:ext cx="2113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報告人:陳韋辰</a:t>
            </a:r>
            <a:endParaRPr/>
          </a:p>
        </p:txBody>
      </p:sp>
      <p:sp>
        <p:nvSpPr>
          <p:cNvPr id="1058" name="Google Shape;1058;p19"/>
          <p:cNvSpPr txBox="1"/>
          <p:nvPr/>
        </p:nvSpPr>
        <p:spPr>
          <a:xfrm>
            <a:off x="4412163" y="4754404"/>
            <a:ext cx="485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0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系統目標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4" name="Google Shape;1064;p20"/>
          <p:cNvSpPr txBox="1"/>
          <p:nvPr/>
        </p:nvSpPr>
        <p:spPr>
          <a:xfrm>
            <a:off x="5722226" y="1506286"/>
            <a:ext cx="22392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rPr>
              <a:t>創造良好的使用者體驗</a:t>
            </a:r>
            <a:endParaRPr sz="1800" b="0" i="0" u="none" strike="noStrike" cap="none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65" name="Google Shape;1065;p20"/>
          <p:cNvSpPr txBox="1"/>
          <p:nvPr/>
        </p:nvSpPr>
        <p:spPr>
          <a:xfrm>
            <a:off x="1225555" y="1506286"/>
            <a:ext cx="2343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rPr>
              <a:t>能推薦每一位使用者</a:t>
            </a:r>
            <a:endParaRPr sz="1800" b="0" i="0" u="none" strike="noStrike" cap="none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rPr>
              <a:t>適合的歌曲</a:t>
            </a:r>
            <a:endParaRPr sz="1800" b="0" i="0" u="none" strike="noStrike" cap="none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1066" name="Google Shape;10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5906" y="2535231"/>
            <a:ext cx="1403950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4901" y="2380503"/>
            <a:ext cx="1593850" cy="1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20"/>
          <p:cNvSpPr txBox="1"/>
          <p:nvPr/>
        </p:nvSpPr>
        <p:spPr>
          <a:xfrm>
            <a:off x="4412163" y="4754404"/>
            <a:ext cx="5395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" grpId="0"/>
      <p:bldP spid="1064" grpId="0"/>
      <p:bldP spid="10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1"/>
          <p:cNvSpPr txBox="1"/>
          <p:nvPr/>
        </p:nvSpPr>
        <p:spPr>
          <a:xfrm>
            <a:off x="1280175" y="1213496"/>
            <a:ext cx="238105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與心理諮商合作</a:t>
            </a:r>
            <a:endParaRPr sz="18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推廣我們的系統</a:t>
            </a:r>
            <a:endParaRPr sz="18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讓更多人認識並使用</a:t>
            </a:r>
            <a:endParaRPr sz="1400" b="0" i="0" u="none" strike="noStrike" cap="none" dirty="0">
              <a:solidFill>
                <a:schemeClr val="accent4"/>
              </a:solidFill>
              <a:highlight>
                <a:schemeClr val="accent5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4" name="Google Shape;1074;p21"/>
          <p:cNvSpPr txBox="1">
            <a:spLocks noGrp="1"/>
          </p:cNvSpPr>
          <p:nvPr>
            <p:ph type="title"/>
          </p:nvPr>
        </p:nvSpPr>
        <p:spPr>
          <a:xfrm>
            <a:off x="713100" y="406928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未來展望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5" name="Google Shape;1075;p21"/>
          <p:cNvSpPr txBox="1"/>
          <p:nvPr/>
        </p:nvSpPr>
        <p:spPr>
          <a:xfrm>
            <a:off x="5482777" y="1273769"/>
            <a:ext cx="225817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結合資訊科技的力量</a:t>
            </a:r>
            <a:endParaRPr sz="18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貫徹音樂其最大的價值與意義</a:t>
            </a:r>
            <a:endParaRPr sz="18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76" name="Google Shape;107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213" y="2388033"/>
            <a:ext cx="1590974" cy="15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024" y="2348638"/>
            <a:ext cx="1669763" cy="1669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21"/>
          <p:cNvSpPr txBox="1"/>
          <p:nvPr/>
        </p:nvSpPr>
        <p:spPr>
          <a:xfrm>
            <a:off x="4412163" y="4754404"/>
            <a:ext cx="446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" grpId="0"/>
      <p:bldP spid="1074" grpId="0"/>
      <p:bldP spid="10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2"/>
          <p:cNvSpPr txBox="1">
            <a:spLocks noGrp="1"/>
          </p:cNvSpPr>
          <p:nvPr>
            <p:ph type="title"/>
          </p:nvPr>
        </p:nvSpPr>
        <p:spPr>
          <a:xfrm>
            <a:off x="579750" y="1853550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5400">
                <a:latin typeface="Microsoft JhengHei"/>
                <a:ea typeface="Microsoft JhengHei"/>
                <a:cs typeface="Microsoft JhengHei"/>
                <a:sym typeface="Microsoft JhengHei"/>
              </a:rPr>
              <a:t>Q&amp;A</a:t>
            </a:r>
            <a:endParaRPr sz="5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4" name="Google Shape;1084;p22"/>
          <p:cNvSpPr txBox="1"/>
          <p:nvPr/>
        </p:nvSpPr>
        <p:spPr>
          <a:xfrm>
            <a:off x="4412163" y="4754404"/>
            <a:ext cx="4078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"/>
          <p:cNvSpPr txBox="1"/>
          <p:nvPr/>
        </p:nvSpPr>
        <p:spPr>
          <a:xfrm>
            <a:off x="713100" y="355885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accent4"/>
              </a:buClr>
              <a:buSzPts val="3500"/>
            </a:pPr>
            <a:r>
              <a:rPr lang="en-US" altLang="zh-TW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TFIDF</a:t>
            </a:r>
            <a:r>
              <a:rPr lang="zh-TW" altLang="en-US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691;p9">
                <a:extLst>
                  <a:ext uri="{FF2B5EF4-FFF2-40B4-BE49-F238E27FC236}">
                    <a16:creationId xmlns:a16="http://schemas.microsoft.com/office/drawing/2014/main" id="{E68C299C-DC51-4C28-AB52-48FA03692D0A}"/>
                  </a:ext>
                </a:extLst>
              </p:cNvPr>
              <p:cNvSpPr txBox="1"/>
              <p:nvPr/>
            </p:nvSpPr>
            <p:spPr>
              <a:xfrm>
                <a:off x="1018070" y="1324649"/>
                <a:ext cx="7780148" cy="2008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詞頻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(TF)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某個詞在文章中的出現次數</a:t>
                </a: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考慮文章有長短之分，為了便於不同文章的比較，進行「詞頻」標準化</a:t>
                </a: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詞頻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(TF)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某個詞在文章中的出現次數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/ 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文章的總詞數</a:t>
                </a: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𝒕𝒇</m:t>
                        </m:r>
                      </m:e>
                      <m:sub>
                        <m: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</m:t>
                        </m:r>
                        <m: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,</m:t>
                        </m:r>
                        <m: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zh-TW" sz="20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altLang="zh-TW" sz="36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</m:ctrlPr>
                          </m:sSubPr>
                          <m:e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𝒕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,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𝒅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</m:ctrlPr>
                          </m:sSubSupPr>
                          <m:e>
                            <m:r>
                              <a:rPr lang="en-US" altLang="zh-TW" sz="3600" b="1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∑</m:t>
                            </m:r>
                          </m:e>
                          <m:sub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𝒌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=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</m:ctrlPr>
                          </m:sSubPr>
                          <m:e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𝒌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,</m:t>
                            </m:r>
                            <m:r>
                              <a:rPr lang="en-US" altLang="zh-TW" sz="36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icrosoft JhengHei"/>
                              </a:rPr>
                              <m:t>𝒅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21" name="Google Shape;691;p9">
                <a:extLst>
                  <a:ext uri="{FF2B5EF4-FFF2-40B4-BE49-F238E27FC236}">
                    <a16:creationId xmlns:a16="http://schemas.microsoft.com/office/drawing/2014/main" id="{E68C299C-DC51-4C28-AB52-48FA0369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0" y="1324649"/>
                <a:ext cx="7780148" cy="2008098"/>
              </a:xfrm>
              <a:prstGeom prst="rect">
                <a:avLst/>
              </a:prstGeom>
              <a:blipFill>
                <a:blip r:embed="rId3"/>
                <a:stretch>
                  <a:fillRect l="-470" b="-339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086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"/>
          <p:cNvSpPr txBox="1"/>
          <p:nvPr/>
        </p:nvSpPr>
        <p:spPr>
          <a:xfrm>
            <a:off x="713100" y="355885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accent4"/>
              </a:buClr>
              <a:buSzPts val="3500"/>
            </a:pPr>
            <a:r>
              <a:rPr lang="en-US" altLang="zh-TW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TFIDF</a:t>
            </a:r>
            <a:r>
              <a:rPr lang="zh-TW" altLang="en-US" sz="36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691;p9">
                <a:extLst>
                  <a:ext uri="{FF2B5EF4-FFF2-40B4-BE49-F238E27FC236}">
                    <a16:creationId xmlns:a16="http://schemas.microsoft.com/office/drawing/2014/main" id="{E68C299C-DC51-4C28-AB52-48FA03692D0A}"/>
                  </a:ext>
                </a:extLst>
              </p:cNvPr>
              <p:cNvSpPr txBox="1"/>
              <p:nvPr/>
            </p:nvSpPr>
            <p:spPr>
              <a:xfrm>
                <a:off x="1018071" y="1324649"/>
                <a:ext cx="6788907" cy="626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IDF(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逆向檔案頻率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)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=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log(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文章數總和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/ 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該字詞出現過的文章篇數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+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Courier Prime"/>
                    <a:sym typeface="Microsoft JhengHei"/>
                  </a:rPr>
                  <a:t>1)</a:t>
                </a: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實際應用為了避免分母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0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，所以分母才加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1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，取</a:t>
                </a:r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log</a:t>
                </a:r>
                <a:r>
                  <a:rPr lang="zh-TW" altLang="en-US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時才能取到值</a:t>
                </a: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𝒊𝒅𝒇</m:t>
                        </m:r>
                      </m:e>
                      <m:sub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TW" sz="18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altLang="zh-TW" sz="3200" b="1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𝐥𝐨𝐠</m:t>
                    </m:r>
                    <m:r>
                      <a:rPr lang="en-US" altLang="zh-TW" sz="3200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(</m:t>
                    </m:r>
                    <m:f>
                      <m:fPr>
                        <m:ctrlP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fPr>
                      <m:num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𝑫</m:t>
                        </m:r>
                      </m:num>
                      <m:den>
                        <m:sSub>
                          <m:sSubPr>
                            <m:ctrlPr>
                              <a:rPr lang="en-US" altLang="zh-TW" sz="32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</m:ctrlPr>
                          </m:sSubPr>
                          <m:e>
                            <m:r>
                              <a:rPr lang="en-US" altLang="zh-TW" sz="32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TW" sz="32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Microsoft JhengHei"/>
                                <a:sym typeface="Microsoft JhengHei"/>
                              </a:rPr>
                              <m:t>𝒕</m:t>
                            </m:r>
                          </m:sub>
                        </m:sSub>
                      </m:den>
                    </m:f>
                    <m:r>
                      <a:rPr lang="en-US" altLang="zh-TW" sz="3200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)</m:t>
                    </m:r>
                  </m:oMath>
                </a14:m>
                <a:endParaRPr lang="en-US" altLang="zh-TW" sz="16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285750" lvl="0" indent="-285750">
                  <a:lnSpc>
                    <a:spcPct val="115000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𝑺𝒄𝒐𝒓𝒆</m:t>
                        </m:r>
                      </m:e>
                      <m:sub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</m:t>
                        </m:r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,</m:t>
                        </m:r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𝒅</m:t>
                        </m:r>
                      </m:sub>
                    </m:sSub>
                    <m:r>
                      <a:rPr lang="en-US" altLang="zh-TW" sz="3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= </m:t>
                    </m:r>
                    <m:sSub>
                      <m:sSubPr>
                        <m:ctrlP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𝒕𝒇</m:t>
                        </m:r>
                      </m:e>
                      <m:sub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</m:t>
                        </m:r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,</m:t>
                        </m:r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𝒅</m:t>
                        </m:r>
                      </m:sub>
                    </m:sSub>
                    <m:r>
                      <a:rPr lang="en-US" altLang="zh-TW" sz="3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 </m:t>
                    </m:r>
                    <m:r>
                      <a:rPr lang="en-US" altLang="zh-TW" sz="3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icrosoft JhengHei"/>
                      </a:rPr>
                      <m:t>×</m:t>
                    </m:r>
                    <m:r>
                      <a:rPr lang="en-US" altLang="zh-TW" sz="32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Microsoft JhengHei"/>
                        <a:sym typeface="Microsoft JhengHei"/>
                      </a:rPr>
                      <m:t> </m:t>
                    </m:r>
                    <m:sSub>
                      <m:sSubPr>
                        <m:ctrlP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</m:ctrlPr>
                      </m:sSubPr>
                      <m:e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𝒊𝒅𝒇</m:t>
                        </m:r>
                      </m:e>
                      <m:sub>
                        <m:r>
                          <a:rPr lang="en-US" altLang="zh-TW" sz="32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Microsoft JhengHei"/>
                            <a:sym typeface="Microsoft JhengHei"/>
                          </a:rPr>
                          <m:t>𝒕</m:t>
                        </m:r>
                      </m:sub>
                    </m:sSub>
                  </m:oMath>
                </a14:m>
                <a:endParaRPr lang="en-US" altLang="zh-TW" sz="18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21" name="Google Shape;691;p9">
                <a:extLst>
                  <a:ext uri="{FF2B5EF4-FFF2-40B4-BE49-F238E27FC236}">
                    <a16:creationId xmlns:a16="http://schemas.microsoft.com/office/drawing/2014/main" id="{E68C299C-DC51-4C28-AB52-48FA0369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71" y="1324649"/>
                <a:ext cx="6788907" cy="626401"/>
              </a:xfrm>
              <a:prstGeom prst="rect">
                <a:avLst/>
              </a:prstGeom>
              <a:blipFill>
                <a:blip r:embed="rId3"/>
                <a:stretch>
                  <a:fillRect l="-539" r="-359" b="-396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64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95" name="Google Shape;195;p3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3"/>
          <p:cNvGrpSpPr/>
          <p:nvPr/>
        </p:nvGrpSpPr>
        <p:grpSpPr>
          <a:xfrm rot="-900108" flipH="1">
            <a:off x="774508" y="3020423"/>
            <a:ext cx="704623" cy="1482525"/>
            <a:chOff x="4109792" y="2076049"/>
            <a:chExt cx="772190" cy="1624685"/>
          </a:xfrm>
        </p:grpSpPr>
        <p:sp>
          <p:nvSpPr>
            <p:cNvPr id="275" name="Google Shape;275;p3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3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背景與動機</a:t>
            </a:r>
            <a:endParaRPr/>
          </a:p>
        </p:txBody>
      </p:sp>
      <p:sp>
        <p:nvSpPr>
          <p:cNvPr id="330" name="Google Shape;330;p3"/>
          <p:cNvSpPr txBox="1"/>
          <p:nvPr/>
        </p:nvSpPr>
        <p:spPr>
          <a:xfrm>
            <a:off x="5939011" y="4163358"/>
            <a:ext cx="2113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報告人:白皓云</a:t>
            </a:r>
            <a:endParaRPr/>
          </a:p>
        </p:txBody>
      </p:sp>
      <p:sp>
        <p:nvSpPr>
          <p:cNvPr id="331" name="Google Shape;331;p3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音樂的力量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7" name="Google Shape;337;p4"/>
          <p:cNvSpPr txBox="1"/>
          <p:nvPr/>
        </p:nvSpPr>
        <p:spPr>
          <a:xfrm>
            <a:off x="746319" y="1573940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人格特質和情緒組成與音樂類型具有關聯性</a:t>
            </a:r>
            <a:endParaRPr sz="1400" b="1" i="0" u="none" strike="noStrike" cap="none" dirty="0">
              <a:solidFill>
                <a:schemeClr val="accent4"/>
              </a:solidFill>
              <a:highlight>
                <a:schemeClr val="accent5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8" name="Google Shape;338;p4"/>
          <p:cNvSpPr txBox="1"/>
          <p:nvPr/>
        </p:nvSpPr>
        <p:spPr>
          <a:xfrm flipH="1">
            <a:off x="5751300" y="1541681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療癒功能已經過科學研究實證</a:t>
            </a:r>
            <a:endParaRPr dirty="0"/>
          </a:p>
        </p:txBody>
      </p:sp>
      <p:sp>
        <p:nvSpPr>
          <p:cNvPr id="339" name="Google Shape;339;p4"/>
          <p:cNvSpPr txBox="1"/>
          <p:nvPr/>
        </p:nvSpPr>
        <p:spPr>
          <a:xfrm flipH="1">
            <a:off x="846148" y="3315469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不僅是茶餘飯後</a:t>
            </a:r>
            <a:endParaRPr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的消遣娛樂 </a:t>
            </a:r>
            <a:endParaRPr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0" name="Google Shape;340;p4"/>
          <p:cNvSpPr txBox="1"/>
          <p:nvPr/>
        </p:nvSpPr>
        <p:spPr>
          <a:xfrm>
            <a:off x="5734090" y="3315469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挑選符合情緒狀態的音樂至關重要</a:t>
            </a:r>
            <a:endParaRPr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41" name="Google Shape;341;p4"/>
          <p:cNvCxnSpPr>
            <a:stCxn id="342" idx="2"/>
            <a:endCxn id="343" idx="2"/>
          </p:cNvCxnSpPr>
          <p:nvPr/>
        </p:nvCxnSpPr>
        <p:spPr>
          <a:xfrm>
            <a:off x="4228700" y="1983563"/>
            <a:ext cx="683100" cy="30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4" name="Google Shape;344;p4"/>
          <p:cNvCxnSpPr>
            <a:stCxn id="343" idx="3"/>
            <a:endCxn id="345" idx="1"/>
          </p:cNvCxnSpPr>
          <p:nvPr/>
        </p:nvCxnSpPr>
        <p:spPr>
          <a:xfrm rot="5400000">
            <a:off x="4011854" y="2361507"/>
            <a:ext cx="1116900" cy="9069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6" name="Google Shape;346;p4"/>
          <p:cNvCxnSpPr>
            <a:stCxn id="345" idx="2"/>
            <a:endCxn id="347" idx="2"/>
          </p:cNvCxnSpPr>
          <p:nvPr/>
        </p:nvCxnSpPr>
        <p:spPr>
          <a:xfrm>
            <a:off x="4228700" y="3643513"/>
            <a:ext cx="686700" cy="600"/>
          </a:xfrm>
          <a:prstGeom prst="curved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7" name="Google Shape;347;p4"/>
          <p:cNvSpPr/>
          <p:nvPr/>
        </p:nvSpPr>
        <p:spPr>
          <a:xfrm>
            <a:off x="4915298" y="326161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"/>
          <p:cNvSpPr/>
          <p:nvPr/>
        </p:nvSpPr>
        <p:spPr>
          <a:xfrm flipH="1">
            <a:off x="3464900" y="326161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"/>
          <p:cNvSpPr/>
          <p:nvPr/>
        </p:nvSpPr>
        <p:spPr>
          <a:xfrm flipH="1">
            <a:off x="3464900" y="160166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"/>
          <p:cNvSpPr/>
          <p:nvPr/>
        </p:nvSpPr>
        <p:spPr>
          <a:xfrm>
            <a:off x="4911898" y="160456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764" y="1691998"/>
            <a:ext cx="608530" cy="6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9407" y="3373407"/>
            <a:ext cx="564509" cy="56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052773" y="1733549"/>
            <a:ext cx="480575" cy="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3218" y="3412688"/>
            <a:ext cx="475481" cy="475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7" grpId="0"/>
      <p:bldP spid="338" grpId="0"/>
      <p:bldP spid="339" grpId="0"/>
      <p:bldP spid="340" grpId="0"/>
      <p:bldP spid="347" grpId="0" animBg="1"/>
      <p:bldP spid="345" grpId="0" animBg="1"/>
      <p:bldP spid="342" grpId="0" animBg="1"/>
      <p:bldP spid="3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"/>
          <p:cNvSpPr txBox="1">
            <a:spLocks noGrp="1"/>
          </p:cNvSpPr>
          <p:nvPr>
            <p:ph type="title"/>
          </p:nvPr>
        </p:nvSpPr>
        <p:spPr>
          <a:xfrm flipH="1">
            <a:off x="5980848" y="1066015"/>
            <a:ext cx="1852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劣勢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8" name="Google Shape;358;p5"/>
          <p:cNvSpPr txBox="1">
            <a:spLocks noGrp="1"/>
          </p:cNvSpPr>
          <p:nvPr>
            <p:ph type="subTitle" idx="4294967295"/>
          </p:nvPr>
        </p:nvSpPr>
        <p:spPr>
          <a:xfrm flipH="1">
            <a:off x="5900560" y="1600971"/>
            <a:ext cx="2312951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知名度不足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現階段只提供中文歌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需要有網路</a:t>
            </a:r>
            <a:endParaRPr dirty="0"/>
          </a:p>
        </p:txBody>
      </p:sp>
      <p:sp>
        <p:nvSpPr>
          <p:cNvPr id="359" name="Google Shape;359;p5"/>
          <p:cNvSpPr txBox="1">
            <a:spLocks noGrp="1"/>
          </p:cNvSpPr>
          <p:nvPr>
            <p:ph type="title" idx="4294967295"/>
          </p:nvPr>
        </p:nvSpPr>
        <p:spPr>
          <a:xfrm flipH="1">
            <a:off x="6937814" y="3192495"/>
            <a:ext cx="1077000" cy="67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威脅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0" name="Google Shape;360;p5"/>
          <p:cNvSpPr txBox="1">
            <a:spLocks noGrp="1"/>
          </p:cNvSpPr>
          <p:nvPr>
            <p:ph type="subTitle" idx="4294967295"/>
          </p:nvPr>
        </p:nvSpPr>
        <p:spPr>
          <a:xfrm flipH="1">
            <a:off x="5952013" y="3708547"/>
            <a:ext cx="2210043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音樂串流服務市場競爭激烈</a:t>
            </a:r>
            <a:endParaRPr dirty="0"/>
          </a:p>
        </p:txBody>
      </p:sp>
      <p:sp>
        <p:nvSpPr>
          <p:cNvPr id="361" name="Google Shape;361;p5"/>
          <p:cNvSpPr txBox="1">
            <a:spLocks noGrp="1"/>
          </p:cNvSpPr>
          <p:nvPr>
            <p:ph type="title" idx="4294967295"/>
          </p:nvPr>
        </p:nvSpPr>
        <p:spPr>
          <a:xfrm flipH="1">
            <a:off x="1019208" y="3183411"/>
            <a:ext cx="1509274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機會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2" name="Google Shape;362;p5"/>
          <p:cNvSpPr txBox="1">
            <a:spLocks noGrp="1"/>
          </p:cNvSpPr>
          <p:nvPr>
            <p:ph type="subTitle" idx="4294967295"/>
          </p:nvPr>
        </p:nvSpPr>
        <p:spPr>
          <a:xfrm flipH="1">
            <a:off x="695882" y="3708742"/>
            <a:ext cx="2990339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網路普及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聽歌風潮盛行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可與心理治療領域結合</a:t>
            </a:r>
            <a:endParaRPr dirty="0"/>
          </a:p>
        </p:txBody>
      </p:sp>
      <p:sp>
        <p:nvSpPr>
          <p:cNvPr id="363" name="Google Shape;363;p5"/>
          <p:cNvSpPr txBox="1">
            <a:spLocks noGrp="1"/>
          </p:cNvSpPr>
          <p:nvPr>
            <p:ph type="title" idx="4294967295"/>
          </p:nvPr>
        </p:nvSpPr>
        <p:spPr>
          <a:xfrm flipH="1">
            <a:off x="447088" y="1108800"/>
            <a:ext cx="1852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zh-TW" sz="2400" b="1" i="0" u="none" strike="noStrike" dirty="0">
                <a:latin typeface="Microsoft JhengHei"/>
                <a:ea typeface="Microsoft JhengHei"/>
                <a:cs typeface="Microsoft JhengHei"/>
                <a:sym typeface="Microsoft JhengHei"/>
              </a:rPr>
              <a:t>優勢</a:t>
            </a:r>
            <a:br>
              <a:rPr lang="zh-TW" sz="1600" b="0" dirty="0"/>
            </a:br>
            <a:br>
              <a:rPr lang="zh-TW" sz="1600" dirty="0"/>
            </a:br>
            <a:endParaRPr sz="3000" dirty="0"/>
          </a:p>
        </p:txBody>
      </p:sp>
      <p:sp>
        <p:nvSpPr>
          <p:cNvPr id="364" name="Google Shape;364;p5"/>
          <p:cNvSpPr txBox="1">
            <a:spLocks noGrp="1"/>
          </p:cNvSpPr>
          <p:nvPr>
            <p:ph type="subTitle" idx="4294967295"/>
          </p:nvPr>
        </p:nvSpPr>
        <p:spPr>
          <a:xfrm flipH="1">
            <a:off x="694244" y="1584300"/>
            <a:ext cx="2787975" cy="69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個人化推薦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免費使用</a:t>
            </a:r>
            <a:endParaRPr sz="1400" b="0" i="0" u="none" strike="noStrike" cap="none" dirty="0">
              <a:solidFill>
                <a:srgbClr val="000000"/>
              </a:solidFill>
              <a:highlight>
                <a:schemeClr val="accent5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✔"/>
            </a:pPr>
            <a:r>
              <a:rPr lang="zh-TW" sz="1400" b="0" i="0" u="none" strike="noStrike" cap="none" dirty="0">
                <a:solidFill>
                  <a:srgbClr val="000000"/>
                </a:solidFill>
                <a:highlight>
                  <a:schemeClr val="accent5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使用便利好上手</a:t>
            </a:r>
            <a:endParaRPr dirty="0"/>
          </a:p>
        </p:txBody>
      </p:sp>
      <p:sp>
        <p:nvSpPr>
          <p:cNvPr id="365" name="Google Shape;365;p5"/>
          <p:cNvSpPr/>
          <p:nvPr/>
        </p:nvSpPr>
        <p:spPr>
          <a:xfrm rot="-5399042">
            <a:off x="160035" y="3940792"/>
            <a:ext cx="1076700" cy="330600"/>
          </a:xfrm>
          <a:prstGeom prst="rect">
            <a:avLst/>
          </a:prstGeom>
          <a:solidFill>
            <a:schemeClr val="accent2">
              <a:alpha val="670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66" name="Google Shape;366;p5"/>
          <p:cNvSpPr/>
          <p:nvPr/>
        </p:nvSpPr>
        <p:spPr>
          <a:xfrm rot="-5399042">
            <a:off x="155744" y="1974218"/>
            <a:ext cx="1077000" cy="330600"/>
          </a:xfrm>
          <a:prstGeom prst="rect">
            <a:avLst/>
          </a:prstGeom>
          <a:solidFill>
            <a:schemeClr val="accent2">
              <a:alpha val="670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67" name="Google Shape;367;p5"/>
          <p:cNvSpPr/>
          <p:nvPr/>
        </p:nvSpPr>
        <p:spPr>
          <a:xfrm rot="5398085" flipH="1">
            <a:off x="7887107" y="3940597"/>
            <a:ext cx="1077000" cy="330600"/>
          </a:xfrm>
          <a:prstGeom prst="rect">
            <a:avLst/>
          </a:prstGeom>
          <a:solidFill>
            <a:schemeClr val="accent2">
              <a:alpha val="670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68" name="Google Shape;368;p5"/>
          <p:cNvSpPr/>
          <p:nvPr/>
        </p:nvSpPr>
        <p:spPr>
          <a:xfrm rot="5399042" flipH="1">
            <a:off x="7868350" y="1880313"/>
            <a:ext cx="1077000" cy="330600"/>
          </a:xfrm>
          <a:prstGeom prst="rect">
            <a:avLst/>
          </a:prstGeom>
          <a:solidFill>
            <a:schemeClr val="accent2">
              <a:alpha val="670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69" name="Google Shape;369;p5"/>
          <p:cNvSpPr/>
          <p:nvPr/>
        </p:nvSpPr>
        <p:spPr>
          <a:xfrm>
            <a:off x="3072101" y="1377884"/>
            <a:ext cx="2622300" cy="2622300"/>
          </a:xfrm>
          <a:prstGeom prst="ellipse">
            <a:avLst/>
          </a:prstGeom>
          <a:noFill/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2895193" y="1244634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"/>
          <p:cNvSpPr/>
          <p:nvPr/>
        </p:nvSpPr>
        <p:spPr>
          <a:xfrm>
            <a:off x="4730786" y="1244649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2895152" y="3056847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"/>
          <p:cNvSpPr/>
          <p:nvPr/>
        </p:nvSpPr>
        <p:spPr>
          <a:xfrm>
            <a:off x="4730786" y="3056872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4156" y="1351771"/>
            <a:ext cx="847087" cy="84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5448" y="1405380"/>
            <a:ext cx="793478" cy="79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4651" y="3192495"/>
            <a:ext cx="775959" cy="77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3545" y="3155527"/>
            <a:ext cx="799049" cy="79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"/>
          <p:cNvSpPr txBox="1"/>
          <p:nvPr/>
        </p:nvSpPr>
        <p:spPr>
          <a:xfrm>
            <a:off x="613333" y="208268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5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SWOT分析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358" grpId="0" uiExpand="1" build="p"/>
      <p:bldP spid="359" grpId="0"/>
      <p:bldP spid="360" grpId="0" build="p"/>
      <p:bldP spid="361" grpId="0"/>
      <p:bldP spid="362" grpId="0" uiExpand="1" build="p"/>
      <p:bldP spid="363" grpId="0"/>
      <p:bldP spid="364" grpId="0" uiExpand="1" build="p"/>
      <p:bldP spid="365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73" grpId="0" animBg="1"/>
      <p:bldP spid="3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385" name="Google Shape;385;p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p6"/>
          <p:cNvGrpSpPr/>
          <p:nvPr/>
        </p:nvGrpSpPr>
        <p:grpSpPr>
          <a:xfrm rot="-900108" flipH="1">
            <a:off x="774508" y="3020423"/>
            <a:ext cx="704623" cy="1482525"/>
            <a:chOff x="4109792" y="2076049"/>
            <a:chExt cx="772190" cy="1624685"/>
          </a:xfrm>
        </p:grpSpPr>
        <p:sp>
          <p:nvSpPr>
            <p:cNvPr id="465" name="Google Shape;465;p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"/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系統架構</a:t>
            </a:r>
            <a:endParaRPr/>
          </a:p>
        </p:txBody>
      </p:sp>
      <p:sp>
        <p:nvSpPr>
          <p:cNvPr id="520" name="Google Shape;520;p6"/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報告人:林詩蓉</a:t>
            </a:r>
            <a:endParaRPr/>
          </a:p>
        </p:txBody>
      </p:sp>
      <p:sp>
        <p:nvSpPr>
          <p:cNvPr id="521" name="Google Shape;521;p6"/>
          <p:cNvSpPr txBox="1"/>
          <p:nvPr/>
        </p:nvSpPr>
        <p:spPr>
          <a:xfrm>
            <a:off x="4412163" y="4754404"/>
            <a:ext cx="4465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079" y="466418"/>
            <a:ext cx="10160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"/>
          <p:cNvSpPr txBox="1"/>
          <p:nvPr/>
        </p:nvSpPr>
        <p:spPr>
          <a:xfrm>
            <a:off x="968085" y="1428156"/>
            <a:ext cx="78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</a:t>
            </a:r>
            <a:b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7"/>
          <p:cNvCxnSpPr/>
          <p:nvPr/>
        </p:nvCxnSpPr>
        <p:spPr>
          <a:xfrm>
            <a:off x="1460429" y="2112558"/>
            <a:ext cx="0" cy="80645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9" name="Google Shape;529;p7"/>
          <p:cNvSpPr txBox="1"/>
          <p:nvPr/>
        </p:nvSpPr>
        <p:spPr>
          <a:xfrm>
            <a:off x="469832" y="2178183"/>
            <a:ext cx="9143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歌曲</a:t>
            </a:r>
            <a:r>
              <a:rPr lang="zh-TW" altLang="en-US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歌詞資料彙整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"/>
          <p:cNvSpPr txBox="1"/>
          <p:nvPr/>
        </p:nvSpPr>
        <p:spPr>
          <a:xfrm>
            <a:off x="1039025" y="3833521"/>
            <a:ext cx="838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資料庫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"/>
          <p:cNvSpPr txBox="1"/>
          <p:nvPr/>
        </p:nvSpPr>
        <p:spPr>
          <a:xfrm>
            <a:off x="2148643" y="3150549"/>
            <a:ext cx="45719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提供資料</a:t>
            </a:r>
            <a:endParaRPr sz="14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資料儲存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7"/>
          <p:cNvCxnSpPr>
            <a:cxnSpLocks/>
          </p:cNvCxnSpPr>
          <p:nvPr/>
        </p:nvCxnSpPr>
        <p:spPr>
          <a:xfrm>
            <a:off x="2441575" y="3763982"/>
            <a:ext cx="4060646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33" name="Google Shape;533;p7"/>
          <p:cNvCxnSpPr/>
          <p:nvPr/>
        </p:nvCxnSpPr>
        <p:spPr>
          <a:xfrm rot="10800000">
            <a:off x="6924675" y="1880175"/>
            <a:ext cx="0" cy="10567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34" name="Google Shape;5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2221" y="638652"/>
            <a:ext cx="844907" cy="84490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"/>
          <p:cNvSpPr txBox="1"/>
          <p:nvPr/>
        </p:nvSpPr>
        <p:spPr>
          <a:xfrm>
            <a:off x="6391275" y="1557229"/>
            <a:ext cx="10667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"/>
          <p:cNvSpPr txBox="1"/>
          <p:nvPr/>
        </p:nvSpPr>
        <p:spPr>
          <a:xfrm>
            <a:off x="6891473" y="2178143"/>
            <a:ext cx="1133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查閱紀錄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使用者互動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"/>
          <p:cNvSpPr txBox="1"/>
          <p:nvPr/>
        </p:nvSpPr>
        <p:spPr>
          <a:xfrm>
            <a:off x="4412163" y="4754404"/>
            <a:ext cx="3923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7" descr="MySQL - 維基百科，自由的百科全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942" y="3019105"/>
            <a:ext cx="1304132" cy="671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7"/>
          <p:cNvCxnSpPr>
            <a:cxnSpLocks/>
          </p:cNvCxnSpPr>
          <p:nvPr/>
        </p:nvCxnSpPr>
        <p:spPr>
          <a:xfrm>
            <a:off x="2281248" y="1447490"/>
            <a:ext cx="4167976" cy="166674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0" name="Google Shape;540;p7"/>
          <p:cNvSpPr txBox="1"/>
          <p:nvPr/>
        </p:nvSpPr>
        <p:spPr>
          <a:xfrm>
            <a:off x="4017574" y="1726286"/>
            <a:ext cx="9143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文章爬蟲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8211" y="3078267"/>
            <a:ext cx="1428571" cy="13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BF0DA0-917C-9A25-EE67-25F026F0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34" y="4002577"/>
            <a:ext cx="1638211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530;p7">
            <a:extLst>
              <a:ext uri="{FF2B5EF4-FFF2-40B4-BE49-F238E27FC236}">
                <a16:creationId xmlns:a16="http://schemas.microsoft.com/office/drawing/2014/main" id="{3EE9C603-5B48-0AB2-AFC9-AC771531196C}"/>
              </a:ext>
            </a:extLst>
          </p:cNvPr>
          <p:cNvSpPr txBox="1"/>
          <p:nvPr/>
        </p:nvSpPr>
        <p:spPr>
          <a:xfrm>
            <a:off x="2800247" y="4498724"/>
            <a:ext cx="838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Microsoft JhengHei"/>
                <a:ea typeface="Microsoft JhengHei"/>
              </a:rPr>
              <a:t>(</a:t>
            </a:r>
            <a:r>
              <a:rPr lang="zh-TW" altLang="en-US" b="1" dirty="0">
                <a:latin typeface="Microsoft JhengHei"/>
                <a:ea typeface="Microsoft JhengHei"/>
              </a:rPr>
              <a:t>後端</a:t>
            </a:r>
            <a:r>
              <a:rPr lang="en-US" altLang="zh-TW" b="1" dirty="0">
                <a:latin typeface="Microsoft JhengHei"/>
                <a:ea typeface="Microsoft JhengHei"/>
              </a:rPr>
              <a:t>)</a:t>
            </a:r>
            <a:endParaRPr b="1" dirty="0">
              <a:latin typeface="Microsoft JhengHei"/>
              <a:ea typeface="Microsoft JhengHei"/>
            </a:endParaRPr>
          </a:p>
        </p:txBody>
      </p:sp>
      <p:pic>
        <p:nvPicPr>
          <p:cNvPr id="1028" name="Picture 4" descr="Next.js - 维基百科，自由的百科全书">
            <a:extLst>
              <a:ext uri="{FF2B5EF4-FFF2-40B4-BE49-F238E27FC236}">
                <a16:creationId xmlns:a16="http://schemas.microsoft.com/office/drawing/2014/main" id="{52BCEC30-DC60-23E9-304E-2A3DE0C9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48" y="3845539"/>
            <a:ext cx="986227" cy="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0;p7">
            <a:extLst>
              <a:ext uri="{FF2B5EF4-FFF2-40B4-BE49-F238E27FC236}">
                <a16:creationId xmlns:a16="http://schemas.microsoft.com/office/drawing/2014/main" id="{2F9092BD-D04F-187C-FA93-50236F7B0472}"/>
              </a:ext>
            </a:extLst>
          </p:cNvPr>
          <p:cNvSpPr txBox="1"/>
          <p:nvPr/>
        </p:nvSpPr>
        <p:spPr>
          <a:xfrm>
            <a:off x="5578191" y="4488352"/>
            <a:ext cx="8382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Microsoft JhengHei"/>
                <a:ea typeface="Microsoft JhengHei"/>
              </a:rPr>
              <a:t>(</a:t>
            </a:r>
            <a:r>
              <a:rPr lang="zh-TW" altLang="en-US" b="1" dirty="0">
                <a:latin typeface="Microsoft JhengHei"/>
                <a:ea typeface="Microsoft JhengHei"/>
              </a:rPr>
              <a:t>前端</a:t>
            </a:r>
            <a:r>
              <a:rPr lang="en-US" altLang="zh-TW" b="1" dirty="0">
                <a:latin typeface="Microsoft JhengHei"/>
                <a:ea typeface="Microsoft JhengHei"/>
              </a:rPr>
              <a:t>)</a:t>
            </a:r>
            <a:endParaRPr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7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7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7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7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7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7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/>
      <p:bldP spid="529" grpId="0"/>
      <p:bldP spid="530" grpId="0"/>
      <p:bldP spid="531" grpId="0"/>
      <p:bldP spid="535" grpId="0"/>
      <p:bldP spid="536" grpId="0"/>
      <p:bldP spid="540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8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547" name="Google Shape;547;p8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8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8"/>
          <p:cNvGrpSpPr/>
          <p:nvPr/>
        </p:nvGrpSpPr>
        <p:grpSpPr>
          <a:xfrm rot="-900108" flipH="1">
            <a:off x="774508" y="3020423"/>
            <a:ext cx="704623" cy="1482525"/>
            <a:chOff x="4109792" y="2076049"/>
            <a:chExt cx="772190" cy="1624685"/>
          </a:xfrm>
        </p:grpSpPr>
        <p:sp>
          <p:nvSpPr>
            <p:cNvPr id="627" name="Google Shape;627;p8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9525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8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"/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/>
          </a:p>
        </p:txBody>
      </p:sp>
      <p:sp>
        <p:nvSpPr>
          <p:cNvPr id="682" name="Google Shape;682;p8"/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報告人:陳姵蓉</a:t>
            </a:r>
            <a:endParaRPr/>
          </a:p>
        </p:txBody>
      </p:sp>
      <p:sp>
        <p:nvSpPr>
          <p:cNvPr id="683" name="Google Shape;683;p8"/>
          <p:cNvSpPr txBox="1"/>
          <p:nvPr/>
        </p:nvSpPr>
        <p:spPr>
          <a:xfrm>
            <a:off x="4412163" y="4754404"/>
            <a:ext cx="3845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"/>
          <p:cNvSpPr txBox="1">
            <a:spLocks noGrp="1"/>
          </p:cNvSpPr>
          <p:nvPr>
            <p:ph type="title"/>
          </p:nvPr>
        </p:nvSpPr>
        <p:spPr>
          <a:xfrm>
            <a:off x="553263" y="484713"/>
            <a:ext cx="77178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dirty="0"/>
          </a:p>
        </p:txBody>
      </p:sp>
      <p:sp>
        <p:nvSpPr>
          <p:cNvPr id="689" name="Google Shape;689;p9"/>
          <p:cNvSpPr/>
          <p:nvPr/>
        </p:nvSpPr>
        <p:spPr>
          <a:xfrm>
            <a:off x="1876637" y="1568093"/>
            <a:ext cx="555632" cy="47761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 dirty="0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01</a:t>
            </a:r>
            <a:endParaRPr sz="2000" b="0" i="0" u="none" strike="noStrike" cap="none" dirty="0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690" name="Google Shape;690;p9"/>
          <p:cNvSpPr txBox="1"/>
          <p:nvPr/>
        </p:nvSpPr>
        <p:spPr>
          <a:xfrm>
            <a:off x="2923796" y="2353889"/>
            <a:ext cx="4891025" cy="6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提供個人化情緒分析比例圖</a:t>
            </a:r>
            <a:r>
              <a:rPr lang="zh-TW" altLang="en-US" sz="18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，提升使用者體驗</a:t>
            </a:r>
            <a:endParaRPr lang="en-US" altLang="zh-TW" sz="1800" b="1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1" name="Google Shape;691;p9"/>
          <p:cNvSpPr txBox="1"/>
          <p:nvPr/>
        </p:nvSpPr>
        <p:spPr>
          <a:xfrm>
            <a:off x="2397291" y="1493698"/>
            <a:ext cx="4349417" cy="6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文章情緒分析，精準推薦適合的歌曲</a:t>
            </a:r>
            <a:endParaRPr sz="1400" b="1" i="0" u="none" strike="noStrike" cap="none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692" name="Google Shape;692;p9"/>
          <p:cNvSpPr txBox="1"/>
          <p:nvPr/>
        </p:nvSpPr>
        <p:spPr>
          <a:xfrm>
            <a:off x="2397291" y="3222155"/>
            <a:ext cx="4572252" cy="6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系統完全免費使用，進而增加使用意願</a:t>
            </a:r>
            <a:endParaRPr sz="1800" b="1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3" name="Google Shape;693;p9"/>
          <p:cNvSpPr/>
          <p:nvPr/>
        </p:nvSpPr>
        <p:spPr>
          <a:xfrm>
            <a:off x="1876623" y="2335443"/>
            <a:ext cx="555634" cy="477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 dirty="0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02</a:t>
            </a:r>
            <a:endParaRPr sz="2000" b="0" i="0" u="none" strike="noStrike" cap="none" dirty="0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694" name="Google Shape;694;p9"/>
          <p:cNvSpPr/>
          <p:nvPr/>
        </p:nvSpPr>
        <p:spPr>
          <a:xfrm>
            <a:off x="1876624" y="3222155"/>
            <a:ext cx="555632" cy="477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03</a:t>
            </a:r>
            <a:endParaRPr sz="2000" b="0" i="0" u="none" strike="noStrike" cap="none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695" name="Google Shape;695;p9"/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/>
      <p:bldP spid="689" grpId="0" animBg="1"/>
      <p:bldP spid="690" grpId="0"/>
      <p:bldP spid="691" grpId="0"/>
      <p:bldP spid="692" grpId="0"/>
      <p:bldP spid="693" grpId="0" animBg="1"/>
      <p:bldP spid="694" grpId="0" animBg="1"/>
    </p:bldLst>
  </p:timing>
</p:sld>
</file>

<file path=ppt/theme/theme1.xml><?xml version="1.0" encoding="utf-8"?>
<a:theme xmlns:a="http://schemas.openxmlformats.org/drawingml/2006/main" name="Brain Infographics">
  <a:themeElements>
    <a:clrScheme name="Simple Light">
      <a:dk1>
        <a:srgbClr val="000000"/>
      </a:dk1>
      <a:lt1>
        <a:srgbClr val="FFFFFF"/>
      </a:lt1>
      <a:dk2>
        <a:srgbClr val="CFC6C3"/>
      </a:dk2>
      <a:lt2>
        <a:srgbClr val="F4F0EB"/>
      </a:lt2>
      <a:accent1>
        <a:srgbClr val="F8D9C3"/>
      </a:accent1>
      <a:accent2>
        <a:srgbClr val="F5C6A6"/>
      </a:accent2>
      <a:accent3>
        <a:srgbClr val="FFF2CC"/>
      </a:accent3>
      <a:accent4>
        <a:srgbClr val="4A372A"/>
      </a:accent4>
      <a:accent5>
        <a:srgbClr val="E4DAD6"/>
      </a:accent5>
      <a:accent6>
        <a:srgbClr val="7275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617</Words>
  <Application>Microsoft Office PowerPoint</Application>
  <PresentationFormat>如螢幕大小 (16:9)</PresentationFormat>
  <Paragraphs>157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Noto Sans Symbols</vt:lpstr>
      <vt:lpstr>Microsoft JhengHei</vt:lpstr>
      <vt:lpstr>Courier Prime</vt:lpstr>
      <vt:lpstr>Abhaya Libre</vt:lpstr>
      <vt:lpstr>Arial</vt:lpstr>
      <vt:lpstr>Cambria Math</vt:lpstr>
      <vt:lpstr>Abhaya Libre Medium</vt:lpstr>
      <vt:lpstr>Brain Infographics</vt:lpstr>
      <vt:lpstr>第111202組    組長:11036037林詩蓉    組員:11036008陳姵蓉             11036015陳韋辰             11036016白皓云             11136006廖暄毓       指導老師:楊進雄老師</vt:lpstr>
      <vt:lpstr>目錄</vt:lpstr>
      <vt:lpstr>PowerPoint 簡報</vt:lpstr>
      <vt:lpstr>音樂的力量</vt:lpstr>
      <vt:lpstr>劣勢</vt:lpstr>
      <vt:lpstr>PowerPoint 簡報</vt:lpstr>
      <vt:lpstr>PowerPoint 簡報</vt:lpstr>
      <vt:lpstr>PowerPoint 簡報</vt:lpstr>
      <vt:lpstr>系統特色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系統目標</vt:lpstr>
      <vt:lpstr>未來展望</vt:lpstr>
      <vt:lpstr>Q&amp;A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第111202組    組長:11036037林詩蓉    組員:11036008陳姵蓉             11036015陳韋辰             11036016白皓云             11136006廖暄毓       指導老師:楊進雄老師</dc:title>
  <dc:creator>user</dc:creator>
  <cp:lastModifiedBy>student</cp:lastModifiedBy>
  <cp:revision>10</cp:revision>
  <dcterms:modified xsi:type="dcterms:W3CDTF">2022-12-09T06:39:34Z</dcterms:modified>
</cp:coreProperties>
</file>